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85" r:id="rId2"/>
    <p:sldMasterId id="2147483701" r:id="rId3"/>
  </p:sldMasterIdLst>
  <p:notesMasterIdLst>
    <p:notesMasterId r:id="rId17"/>
  </p:notesMasterIdLst>
  <p:sldIdLst>
    <p:sldId id="256" r:id="rId4"/>
    <p:sldId id="275" r:id="rId5"/>
    <p:sldId id="277" r:id="rId6"/>
    <p:sldId id="279" r:id="rId7"/>
    <p:sldId id="280" r:id="rId8"/>
    <p:sldId id="281" r:id="rId9"/>
    <p:sldId id="282" r:id="rId10"/>
    <p:sldId id="266" r:id="rId11"/>
    <p:sldId id="267" r:id="rId12"/>
    <p:sldId id="278" r:id="rId13"/>
    <p:sldId id="269" r:id="rId14"/>
    <p:sldId id="270" r:id="rId15"/>
    <p:sldId id="271" r:id="rId16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747775"/>
          </p15:clr>
        </p15:guide>
        <p15:guide id="2" pos="5760" userDrawn="1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20C947-8DC3-DD59-6C44-FB8233F7C45D}" name="Bob Bridges" initials="BB" userId="S::bob@bobbridges.ca::00d52f93-d468-4f6b-a40a-db44fcbfe2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4C3F00-DB0D-4CC5-90A4-B7BD1A7C5C33}">
  <a:tblStyle styleId="{CB4C3F00-DB0D-4CC5-90A4-B7BD1A7C5C3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60" autoAdjust="0"/>
    <p:restoredTop sz="86977" autoAdjust="0"/>
  </p:normalViewPr>
  <p:slideViewPr>
    <p:cSldViewPr snapToGrid="0">
      <p:cViewPr varScale="1">
        <p:scale>
          <a:sx n="54" d="100"/>
          <a:sy n="54" d="100"/>
        </p:scale>
        <p:origin x="114" y="174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058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>
          <a:extLst>
            <a:ext uri="{FF2B5EF4-FFF2-40B4-BE49-F238E27FC236}">
              <a16:creationId xmlns:a16="http://schemas.microsoft.com/office/drawing/2014/main" id="{014259F3-CBA3-8096-1791-EE7F7A8E4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b75cdbe7a_1_49:notes">
            <a:extLst>
              <a:ext uri="{FF2B5EF4-FFF2-40B4-BE49-F238E27FC236}">
                <a16:creationId xmlns:a16="http://schemas.microsoft.com/office/drawing/2014/main" id="{8F929B8D-5415-0FD7-C7F7-57DCF10B73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b75cdbe7a_1_49:notes">
            <a:extLst>
              <a:ext uri="{FF2B5EF4-FFF2-40B4-BE49-F238E27FC236}">
                <a16:creationId xmlns:a16="http://schemas.microsoft.com/office/drawing/2014/main" id="{784B821E-F858-FBDE-9CF5-F7A48A68A0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/>
              <a:t>Image 8 (Enter your 25 word narrative here)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9353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ab75cdbe7a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ab75cdbe7a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9 </a:t>
            </a:r>
            <a:r>
              <a:rPr lang="en-US"/>
              <a:t>(Enter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ab75cdbe7a_1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ab75cdbe7a_1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10 </a:t>
            </a:r>
            <a:r>
              <a:rPr lang="en-US"/>
              <a:t>(Enter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b75cdbe7a_1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ab75cdbe7a_1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CA" b="1"/>
              <a:t>Include your 300 word (max) summary below the line:</a:t>
            </a:r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r>
              <a:rPr lang="en-CA" b="1"/>
              <a:t>----------------------------------------------------</a:t>
            </a:r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</p:txBody>
      </p:sp>
    </p:spTree>
    <p:extLst>
      <p:ext uri="{BB962C8B-B14F-4D97-AF65-F5344CB8AC3E}">
        <p14:creationId xmlns:p14="http://schemas.microsoft.com/office/powerpoint/2010/main" val="3851508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A1333C52-821D-0CBF-30D5-8D023EFDB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b75cdbe7a_1_34:notes">
            <a:extLst>
              <a:ext uri="{FF2B5EF4-FFF2-40B4-BE49-F238E27FC236}">
                <a16:creationId xmlns:a16="http://schemas.microsoft.com/office/drawing/2014/main" id="{612942B3-B3C9-74D9-3CDB-8D1A17FD33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b75cdbe7a_1_34:notes">
            <a:extLst>
              <a:ext uri="{FF2B5EF4-FFF2-40B4-BE49-F238E27FC236}">
                <a16:creationId xmlns:a16="http://schemas.microsoft.com/office/drawing/2014/main" id="{7FB573DF-EF73-E0D3-DD16-45FE728C64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1 (</a:t>
            </a:r>
            <a:r>
              <a:rPr lang="en-US"/>
              <a:t>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2813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2A746240-F575-1837-979C-625B54F46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b75cdbe7a_1_34:notes">
            <a:extLst>
              <a:ext uri="{FF2B5EF4-FFF2-40B4-BE49-F238E27FC236}">
                <a16:creationId xmlns:a16="http://schemas.microsoft.com/office/drawing/2014/main" id="{207716C6-84AB-76E0-9848-C2395F2558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b75cdbe7a_1_34:notes">
            <a:extLst>
              <a:ext uri="{FF2B5EF4-FFF2-40B4-BE49-F238E27FC236}">
                <a16:creationId xmlns:a16="http://schemas.microsoft.com/office/drawing/2014/main" id="{D8AC2F0C-79FD-B692-63D3-B05E7F9EC0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2 (</a:t>
            </a:r>
            <a:r>
              <a:rPr lang="en-US"/>
              <a:t>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4701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94F03269-8B42-40E5-95A9-BC71B88E4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b75cdbe7a_1_34:notes">
            <a:extLst>
              <a:ext uri="{FF2B5EF4-FFF2-40B4-BE49-F238E27FC236}">
                <a16:creationId xmlns:a16="http://schemas.microsoft.com/office/drawing/2014/main" id="{F6B69071-686D-41C1-9531-2181BB2B99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b75cdbe7a_1_34:notes">
            <a:extLst>
              <a:ext uri="{FF2B5EF4-FFF2-40B4-BE49-F238E27FC236}">
                <a16:creationId xmlns:a16="http://schemas.microsoft.com/office/drawing/2014/main" id="{0837AD47-74A3-1199-822A-8E254BE28D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3 (</a:t>
            </a:r>
            <a:r>
              <a:rPr lang="en-US"/>
              <a:t>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6158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E2809625-5035-E911-3257-0E20E4639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b75cdbe7a_1_34:notes">
            <a:extLst>
              <a:ext uri="{FF2B5EF4-FFF2-40B4-BE49-F238E27FC236}">
                <a16:creationId xmlns:a16="http://schemas.microsoft.com/office/drawing/2014/main" id="{F5BEDB50-5E75-A319-119E-6770E78CC2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b75cdbe7a_1_34:notes">
            <a:extLst>
              <a:ext uri="{FF2B5EF4-FFF2-40B4-BE49-F238E27FC236}">
                <a16:creationId xmlns:a16="http://schemas.microsoft.com/office/drawing/2014/main" id="{FBC1911B-4971-4068-DB77-E8244E07D0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4 (</a:t>
            </a:r>
            <a:r>
              <a:rPr lang="en-US"/>
              <a:t>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9835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030A4479-8765-2752-DCDA-C0C91B759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b75cdbe7a_1_34:notes">
            <a:extLst>
              <a:ext uri="{FF2B5EF4-FFF2-40B4-BE49-F238E27FC236}">
                <a16:creationId xmlns:a16="http://schemas.microsoft.com/office/drawing/2014/main" id="{5690EE1E-42BA-8C30-37C8-8DAAE17536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b75cdbe7a_1_34:notes">
            <a:extLst>
              <a:ext uri="{FF2B5EF4-FFF2-40B4-BE49-F238E27FC236}">
                <a16:creationId xmlns:a16="http://schemas.microsoft.com/office/drawing/2014/main" id="{ABDEAAE2-6C63-87D4-C135-1A76FDC000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5 (</a:t>
            </a:r>
            <a:r>
              <a:rPr lang="en-US"/>
              <a:t>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673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ab75cdbe7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ab75cdbe7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6 </a:t>
            </a:r>
            <a:r>
              <a:rPr lang="en-US"/>
              <a:t>(Enter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b75cdbe7a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b75cdbe7a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/>
              <a:t>Image 7 (Enter your 25 word narrative here)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B5F18-A176-748E-A2E5-C484FE637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2750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169C3-1333-4FE8-7942-ED111F748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3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CA6E-A352-5117-7071-47A9EB8AA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D8E2B-0F7E-A7FA-09F1-E54E22D7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D5187-FD65-7D9B-258D-84BF72BE5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935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CD8CB-E583-C2F5-D99A-9FDDF751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9AC76-8B4E-67F4-2ECF-4FD883F18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FE0D6-3D9E-56E5-1EBC-66023BB2B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E95A5-DC24-3771-180C-DBC049FA7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711A3-5DA2-54FC-ACFD-3046A062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902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D2336-8C89-CC0E-952B-EDDB7EA9F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3" y="549279"/>
            <a:ext cx="3943350" cy="87153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FB8DA-076F-D278-DFF1-6464AB117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3" y="549279"/>
            <a:ext cx="11525250" cy="87153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85111-2D1D-9E20-DBCE-EECB2851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D67E7-959F-67B3-2E0E-B11DECB7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FBB93-88FC-2B2F-5029-9E20AC82C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305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6140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91768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144202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30179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646845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52108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licant Fo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B8B5BEA-22D3-4B78-5C9A-50593CC6C69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729424" y="4686300"/>
            <a:ext cx="10629900" cy="1076326"/>
          </a:xfrm>
        </p:spPr>
        <p:txBody>
          <a:bodyPr>
            <a:normAutofit/>
          </a:bodyPr>
          <a:lstStyle>
            <a:lvl1pPr>
              <a:buNone/>
              <a:defRPr sz="4000"/>
            </a:lvl1pPr>
          </a:lstStyle>
          <a:p>
            <a:pPr lvl="0"/>
            <a:r>
              <a:rPr lang="en-US"/>
              <a:t>Enter Submitter’s Name</a:t>
            </a:r>
            <a:endParaRPr lang="en-CA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82B5060C-0873-4DCE-8FC1-0121D8B5EC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729424" y="6428635"/>
            <a:ext cx="10629900" cy="1076326"/>
          </a:xfrm>
        </p:spPr>
        <p:txBody>
          <a:bodyPr/>
          <a:lstStyle>
            <a:lvl1pPr>
              <a:buNone/>
              <a:defRPr sz="4000"/>
            </a:lvl1pPr>
          </a:lstStyle>
          <a:p>
            <a:pPr lvl="0"/>
            <a:r>
              <a:rPr lang="en-US"/>
              <a:t>Enter Project Name</a:t>
            </a:r>
            <a:endParaRPr lang="en-CA"/>
          </a:p>
        </p:txBody>
      </p:sp>
      <p:pic>
        <p:nvPicPr>
          <p:cNvPr id="12" name="Picture 11" descr="A yellow and orange squares&#10;&#10;AI-generated content may be incorrect.">
            <a:extLst>
              <a:ext uri="{FF2B5EF4-FFF2-40B4-BE49-F238E27FC236}">
                <a16:creationId xmlns:a16="http://schemas.microsoft.com/office/drawing/2014/main" id="{822103DE-8D39-CBFF-960A-4F8DBEBE86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3439"/>
          <a:stretch>
            <a:fillRect/>
          </a:stretch>
        </p:blipFill>
        <p:spPr>
          <a:xfrm>
            <a:off x="1874519" y="-44333"/>
            <a:ext cx="14484805" cy="37814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99DF5EA-08DD-F954-FA35-179A6A7664D0}"/>
              </a:ext>
            </a:extLst>
          </p:cNvPr>
          <p:cNvSpPr txBox="1"/>
          <p:nvPr userDrawn="1"/>
        </p:nvSpPr>
        <p:spPr>
          <a:xfrm>
            <a:off x="8534400" y="1181100"/>
            <a:ext cx="2890535" cy="5290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/>
              <a:t>Applicant Details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E940FA-AADC-AB61-5770-70EEF8CDA598}"/>
              </a:ext>
            </a:extLst>
          </p:cNvPr>
          <p:cNvSpPr txBox="1"/>
          <p:nvPr userDrawn="1"/>
        </p:nvSpPr>
        <p:spPr>
          <a:xfrm>
            <a:off x="2514600" y="4686300"/>
            <a:ext cx="2895600" cy="4022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/>
              <a:t>Name:</a:t>
            </a:r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r>
              <a:rPr lang="en-CA"/>
              <a:t>Project:</a:t>
            </a:r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r>
              <a:rPr lang="en-CA"/>
              <a:t>Category:</a:t>
            </a: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7A6914B9-8D73-017D-17B7-D6A9AE188D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729424" y="8085985"/>
            <a:ext cx="10629900" cy="1076326"/>
          </a:xfrm>
        </p:spPr>
        <p:txBody>
          <a:bodyPr/>
          <a:lstStyle>
            <a:lvl1pPr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/>
              <a:t>Enter Category Name</a:t>
            </a:r>
            <a:endParaRPr lang="en-C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91CF51-24C0-C896-A02C-7BB3290EF275}"/>
              </a:ext>
            </a:extLst>
          </p:cNvPr>
          <p:cNvSpPr txBox="1"/>
          <p:nvPr userDrawn="1"/>
        </p:nvSpPr>
        <p:spPr>
          <a:xfrm>
            <a:off x="7291524" y="9342931"/>
            <a:ext cx="9144000" cy="485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i="1">
                <a:solidFill>
                  <a:schemeClr val="bg1">
                    <a:lumMod val="50000"/>
                  </a:schemeClr>
                </a:solidFill>
              </a:rPr>
              <a:t>Interior, Outdoor, Controls, Energy, Experiential</a:t>
            </a:r>
          </a:p>
        </p:txBody>
      </p:sp>
    </p:spTree>
    <p:extLst>
      <p:ext uri="{BB962C8B-B14F-4D97-AF65-F5344CB8AC3E}">
        <p14:creationId xmlns:p14="http://schemas.microsoft.com/office/powerpoint/2010/main" val="377824042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93534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35F3-629C-02E2-C864-D3F6EE84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8273A-25FC-704B-B2EF-7B5E3E6C0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14CEC-747F-2CF7-465A-C37859D9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F4E0B-8903-9CF3-2CB4-C231B7590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C91CC-A06A-7EBF-C369-2625B550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3537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004634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9573430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028839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Insert Photo">
    <p:bg>
      <p:bgRef idx="1001">
        <a:schemeClr val="bg1"/>
      </p:bgRef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B62B80-47FA-BE1A-94EF-055D27CA56D9}"/>
              </a:ext>
            </a:extLst>
          </p:cNvPr>
          <p:cNvSpPr/>
          <p:nvPr userDrawn="1"/>
        </p:nvSpPr>
        <p:spPr>
          <a:xfrm>
            <a:off x="7185774" y="4681835"/>
            <a:ext cx="3916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Photo</a:t>
            </a:r>
          </a:p>
        </p:txBody>
      </p:sp>
    </p:spTree>
    <p:extLst>
      <p:ext uri="{BB962C8B-B14F-4D97-AF65-F5344CB8AC3E}">
        <p14:creationId xmlns:p14="http://schemas.microsoft.com/office/powerpoint/2010/main" val="36993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73815-C8C0-A766-0823-B52103B78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25A59-ED43-A5DB-6E2C-7EFC129B6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AD804-D118-31C7-CF1E-9C10C8F57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2EDB-B375-7748-B7DF-8BFA1A0D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2DCF-B764-603A-D370-813D501B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23697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84A2-9AC6-1359-4DE1-3241F743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5CB7F-76BF-CEAD-7263-681C08388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3653A-DCA9-93B0-D9E7-C0E1DD9B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8DC6C-5738-6E34-E30E-AB86EEE4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3069B-8774-CEAE-BDD7-BDBBFC55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589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9899-4FA5-095A-6BEC-278067F69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F75FB-CBF4-ACD7-97B8-E1A24D455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ACAB5-896E-944A-8D7F-F8BE28324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5136B-2CA9-478A-EF81-D9072D908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D2ADF-5831-BB64-7044-8494ED62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5108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EB37-B27D-47F9-9A74-1834FF8FA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BB9B2-E106-86E2-257F-E40FEADD3E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35A4B-C5E4-16F8-7087-F849DEB18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91A33-BA1F-DCB4-3516-BE23321BB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19733-2D76-A43D-B677-6A2F1DEE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305C-A8B7-2EEE-3889-981BA39D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64456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2C98-E1E4-688D-74C4-654D7C729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89515-7AD6-BC64-DA15-1123C78EA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23755-7068-AE82-89B6-071078982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88CC85-BE11-DCEE-3F36-D57CDC2B7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FA17F9-AAC1-85FA-E3E3-04B659049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6D1558-461B-E2EE-3675-AC6CBF50C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515E26-08DF-7F86-969A-9152D81B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6662B6-84C7-06E6-3869-EB716A435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8078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188CB-681B-CA00-8A15-D04D728E6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B9E34E-75A0-D295-1D85-25D35BD82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0B5B6F-E145-F0E8-FECD-93BCC7247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488FF-FDE7-A970-B6B8-1F2C56818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486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60978-39AE-1A9F-2629-559C71801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6" y="2565400"/>
            <a:ext cx="15773400" cy="42799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21D7A-9952-B376-C1AB-817B9B51A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6" y="6883400"/>
            <a:ext cx="15773400" cy="225107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2241E-36A7-7263-1188-13C8F293C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33004-AC1C-B0C6-31DC-F536C6C9A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4F7CB-1385-5858-72A9-BAFA790A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2589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85CC5-682D-A8A3-573F-6A29CDB3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D0E326-340E-4F8C-05C0-6BED40A6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1EB18-D89E-AFCA-208D-89B262AC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9046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7D095-3A99-7DA6-1317-BCE8499A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3749A-4AED-A633-0080-7A17915DC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6EF17-DB2D-A383-DFE9-AAE962B40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AE2D0-183C-632F-17C3-833852989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28058-E52F-F344-FBE9-8A71A4DA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610AD-7FF2-ADFC-48C5-B1F5B711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995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413D7-0AFA-9095-9C31-E55DC8C1A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65EFEF-6242-FC04-0588-E4814F654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49C78-8B19-B738-1C9F-8FE0205C8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32AFD-C515-A5E4-976C-BCEB4C3F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AC372A-CEDE-25D7-B663-841AE923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338B7-A871-7764-5544-42C47419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91202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0A6B5-283A-5B1F-231C-2263F4ACD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6315EB-DF47-94D4-ACAF-5DE89DC17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F749A-6C1C-2881-1727-B2468156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21CA4-A28E-BFFA-035E-385118311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D04E3-4AB0-FC2F-CA09-6A0274B4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28284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245950-B05E-662A-9FF7-E75C2F01D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55ABB-0AF9-462B-1310-3F7525C2B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2720-43C4-1B9C-E063-B3ABD1CC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45F3-2AF0-B6E0-2B5C-DD661703E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1EF23-36CC-3F6C-A429-F4822F99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25390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5187FC-B849-8EE3-AD69-04E2A3E75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Reated: </a:t>
            </a:r>
            <a:fld id="{903035DC-C43B-40C0-BCA1-D22A49F6EC4E}" type="datetimeFigureOut">
              <a:rPr lang="en-CA" smtClean="0"/>
              <a:pPr/>
              <a:t>12/20/25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D35D4-BF5F-FAFB-BFEB-F3ED40C8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IES Ottawa Section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9BBAE-4309-87A1-86DA-0AEC87702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C19C12-8F37-D9BA-0ECA-8C1CD6D896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48710" y="6027841"/>
            <a:ext cx="7654685" cy="751408"/>
          </a:xfrm>
          <a:prstGeom prst="rect">
            <a:avLst/>
          </a:prstGeom>
        </p:spPr>
        <p:txBody>
          <a:bodyPr anchor="ctr"/>
          <a:lstStyle>
            <a:lvl1pPr>
              <a:buNone/>
              <a:defRPr/>
            </a:lvl1pPr>
          </a:lstStyle>
          <a:p>
            <a:pPr lvl="0"/>
            <a:r>
              <a:rPr lang="en-CA"/>
              <a:t>Your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9C8EC7-D932-1252-8F52-2801A4ED9387}"/>
              </a:ext>
            </a:extLst>
          </p:cNvPr>
          <p:cNvSpPr txBox="1"/>
          <p:nvPr userDrawn="1"/>
        </p:nvSpPr>
        <p:spPr>
          <a:xfrm>
            <a:off x="2183642" y="2825087"/>
            <a:ext cx="139207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/>
            <a:r>
              <a:rPr lang="en-US" sz="2400" b="1"/>
              <a:t>Attestation of person submitting:</a:t>
            </a:r>
          </a:p>
          <a:p>
            <a:pPr marL="0" indent="0"/>
            <a:r>
              <a:rPr lang="en-US" sz="2400"/>
              <a:t>I certify that the information contained in this submission accurately represents the facts, including the project summary; the photos and their accompanying narrative; and resulting lighting installation, of the project that is being proposed for an award in the stated category.</a:t>
            </a:r>
          </a:p>
          <a:p>
            <a:pPr marL="0" indent="0"/>
            <a:r>
              <a:rPr lang="en-US" sz="2400"/>
              <a:t>I further attest that I have read and understand the rules and requirements for submission to the Ottawa Section Lighting Design Awards and understand that submitting to this local program </a:t>
            </a:r>
            <a:r>
              <a:rPr lang="en-US" sz="2400" b="1"/>
              <a:t>does not</a:t>
            </a:r>
            <a:r>
              <a:rPr lang="en-US" sz="2400"/>
              <a:t> enter the project to the IES Illumination Awards. 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E931037-E645-CD73-D5D2-669DF4D995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48712" y="7876254"/>
            <a:ext cx="7654685" cy="751408"/>
          </a:xfrm>
          <a:prstGeom prst="rect">
            <a:avLst/>
          </a:prstGeom>
        </p:spPr>
        <p:txBody>
          <a:bodyPr anchor="ctr"/>
          <a:lstStyle>
            <a:lvl1pPr>
              <a:buNone/>
              <a:defRPr/>
            </a:lvl1pPr>
          </a:lstStyle>
          <a:p>
            <a:pPr lvl="0"/>
            <a:r>
              <a:rPr lang="en-CA"/>
              <a:t>Date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A5E9669-0747-B10A-8104-4D033D04D5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48711" y="6976800"/>
            <a:ext cx="7654685" cy="751408"/>
          </a:xfrm>
          <a:prstGeom prst="rect">
            <a:avLst/>
          </a:prstGeom>
        </p:spPr>
        <p:txBody>
          <a:bodyPr anchor="ctr"/>
          <a:lstStyle>
            <a:lvl1pPr>
              <a:buNone/>
              <a:defRPr/>
            </a:lvl1pPr>
          </a:lstStyle>
          <a:p>
            <a:pPr lvl="0"/>
            <a:r>
              <a:rPr lang="en-CA"/>
              <a:t>Project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F9F090-8A35-C5A0-5230-DEB1EDC8F7DA}"/>
              </a:ext>
            </a:extLst>
          </p:cNvPr>
          <p:cNvSpPr txBox="1"/>
          <p:nvPr userDrawn="1"/>
        </p:nvSpPr>
        <p:spPr>
          <a:xfrm>
            <a:off x="4722125" y="1050878"/>
            <a:ext cx="7997588" cy="707886"/>
          </a:xfrm>
          <a:prstGeom prst="rect">
            <a:avLst/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4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IES Ottawa Lighting Design Awards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7B3FD8-5B78-07E0-C6D4-8C0EC13314DB}"/>
              </a:ext>
            </a:extLst>
          </p:cNvPr>
          <p:cNvSpPr txBox="1"/>
          <p:nvPr userDrawn="1"/>
        </p:nvSpPr>
        <p:spPr>
          <a:xfrm>
            <a:off x="5773003" y="6076484"/>
            <a:ext cx="3370997" cy="5290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/>
              <a:t>Name: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417CCE-5E9C-810C-AE29-AE8E2DFA2B51}"/>
              </a:ext>
            </a:extLst>
          </p:cNvPr>
          <p:cNvSpPr txBox="1"/>
          <p:nvPr userDrawn="1"/>
        </p:nvSpPr>
        <p:spPr>
          <a:xfrm>
            <a:off x="5773002" y="6976800"/>
            <a:ext cx="3370997" cy="5290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/>
              <a:t>Project: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FBE0D3-BC4F-8D60-6B97-8623011F873D}"/>
              </a:ext>
            </a:extLst>
          </p:cNvPr>
          <p:cNvSpPr txBox="1"/>
          <p:nvPr userDrawn="1"/>
        </p:nvSpPr>
        <p:spPr>
          <a:xfrm>
            <a:off x="5773002" y="7953575"/>
            <a:ext cx="3370997" cy="5290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72404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3FA0-EE15-6909-F18A-78F757022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A11A3-2311-CF25-7B6F-3A553A113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2" y="2740026"/>
            <a:ext cx="7734300" cy="65246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08999-E739-E4CC-06ED-C265EFC33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96400" y="2740026"/>
            <a:ext cx="7734300" cy="65246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E09EC-4F9F-D391-DFD1-283B7CD1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E779E-0FE8-4C5C-77A6-7A9A35914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4673E-9798-BC5D-6E33-EA6B2CD8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513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322B-B773-6F4B-BD20-C860BB91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8" y="549279"/>
            <a:ext cx="15773400" cy="1987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0A180-07AE-0C6F-BFB4-9E4153C86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9" y="2520951"/>
            <a:ext cx="7737474" cy="12382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D9E95-1D5C-FBC8-DE54-4BF8415D3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9" y="3759200"/>
            <a:ext cx="7737474" cy="5524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4F5D80-1A15-9CA2-88BC-4DF7BE80F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0951"/>
            <a:ext cx="7775576" cy="12382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3E44E1-9C41-F3A1-0F7A-EBA57ABAE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9200"/>
            <a:ext cx="7775576" cy="5524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9CD450-B180-8BEE-60CE-4294E537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626B41-DBB7-46F4-275A-CD4AAE5A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11044D-D2E7-0F97-0E32-B9923FD8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500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BB65-A72C-8B5A-F150-CF7666982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5C4F3D-3C4A-FED2-197C-4B113C63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7E67F-08E5-AADE-26FA-CE69B3A3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CBEBA-7803-2EDB-E069-C7838E69D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983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CB85F5-F465-7D14-E12C-927B1B87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4B4BA-B74F-DEA7-A9D1-EB81B50B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3CFCFD-750D-C5CC-2577-FD90ED79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AD2C7B-9B3A-2C8D-2839-E9BF3B6E9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433094" y="1123450"/>
            <a:ext cx="8385176" cy="77692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2935611-9639-B97E-F455-467CF7C1C7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3753" y="1660526"/>
            <a:ext cx="8061326" cy="1244600"/>
          </a:xfrm>
        </p:spPr>
        <p:txBody>
          <a:bodyPr>
            <a:normAutofit/>
          </a:bodyPr>
          <a:lstStyle>
            <a:lvl1pPr>
              <a:buNone/>
              <a:defRPr sz="1000"/>
            </a:lvl1pPr>
          </a:lstStyle>
          <a:p>
            <a:pPr lvl="0"/>
            <a:r>
              <a:rPr lang="en-US"/>
              <a:t>Click to edit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862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9C8F8-05DC-BE59-E07A-EFC8A27F4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9" y="685800"/>
            <a:ext cx="5899150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2F209-16DD-8957-FF27-221C1882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6" y="1482729"/>
            <a:ext cx="9258300" cy="7308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6C19E5-CFEB-7864-31E0-6EFD95D23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9" y="3086100"/>
            <a:ext cx="5899150" cy="5718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533F6-ECC2-D6AC-202D-659BC3467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FB494-DBFD-47DE-7F54-C073E6BD8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3D3CE-ABD8-7B2F-C53D-9EB7369E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213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F72A9-3B7C-C8FF-2B27-F7B700E4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9" y="685800"/>
            <a:ext cx="5899150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8E3641-82EE-5FCC-FC2D-A2200E89A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6" y="1482729"/>
            <a:ext cx="9258300" cy="7308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F4E7D-437F-A130-B38E-57595C8A7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9" y="3086100"/>
            <a:ext cx="5899150" cy="5718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26F36-0749-9C5C-67D7-314625AF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657F2-1417-9DB6-E079-38A4E24E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5F97F-04F8-FFB9-991B-AD1E1D6DD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919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180E0-4368-E6EC-D5BC-9D5E9335B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2" y="549279"/>
            <a:ext cx="15773400" cy="1987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E2A07-C695-F894-4D3E-44D17A7B8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2" y="2740026"/>
            <a:ext cx="15773400" cy="6524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43EC6-3A00-59AB-FD84-1880E39C7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2" y="9534529"/>
            <a:ext cx="4114800" cy="549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3704DC-4831-4092-98A1-3E8938A67AE4}" type="datetimeFigureOut">
              <a:rPr lang="en-CA" smtClean="0"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FDCA3-77ED-2242-B49E-CF9D30B00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9"/>
            <a:ext cx="6172200" cy="549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8F1F0-EFE7-11C9-347A-9C50EA6E0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9"/>
            <a:ext cx="4114800" cy="549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021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352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700" r:id="rId12"/>
  </p:sldLayoutIdLst>
  <p:hf sldNum="0"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C2667-4564-94F5-B64C-3918393C81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CA"/>
              <a:t>Reated: </a:t>
            </a:r>
            <a:fld id="{903035DC-C43B-40C0-BCA1-D22A49F6EC4E}" type="datetimeFigureOut">
              <a:rPr lang="en-CA" smtClean="0"/>
              <a:pPr/>
              <a:t>12/20/25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1A884-3A59-5448-87B5-715B436B6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CA"/>
              <a:t>IES Ottawa Sectin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09645-4D70-9862-10A2-C7988B8B0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9BDBD2BE-31C0-28B8-2F62-91CB5BBD1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Attestation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595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counter.ne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B79711-B83A-EB67-92B5-B0CB4BE0E0C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82142-1607-D18D-785B-BBFABDE71DB6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729424" y="8170970"/>
            <a:ext cx="10629900" cy="10763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40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F373232-4BB9-F5AE-C0F1-DD176FF0C4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>
          <a:extLst>
            <a:ext uri="{FF2B5EF4-FFF2-40B4-BE49-F238E27FC236}">
              <a16:creationId xmlns:a16="http://schemas.microsoft.com/office/drawing/2014/main" id="{A9424C97-D3CF-8157-0085-1CAFD8789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7629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7E2604-B818-AE0B-2837-6C0B42F1D9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CBE036-CFA5-86E4-B283-FA31AF79FF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FD59E0E-D728-2910-43ED-7DB567EE78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5A09-1DB7-43F1-1804-098D5AE41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/>
              <a:t>Project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517DF1-BB32-0175-5EE0-DDD99B9A95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CA"/>
              <a:t>Enter your project summary in the notes section that accompanies this slide.</a:t>
            </a:r>
          </a:p>
          <a:p>
            <a:pPr algn="l"/>
            <a:r>
              <a:rPr lang="en-CA"/>
              <a:t>You are limited to 300 words. (every word counts including articles like “the”, “an”, and “a”. Numbers, such as 125 or 52 are counted as one word.</a:t>
            </a:r>
          </a:p>
          <a:p>
            <a:pPr algn="l"/>
            <a:r>
              <a:rPr lang="en-CA"/>
              <a:t>Microsoft Word and other document creation apps include a word counts. Your submitted text will be checked by pasting your narratives into </a:t>
            </a:r>
            <a:r>
              <a:rPr lang="en-CA">
                <a:hlinkClick r:id="rId3"/>
              </a:rPr>
              <a:t>https://wordcounter.net/</a:t>
            </a:r>
            <a:endParaRPr lang="en-CA"/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13B0F681-EA5C-9F31-F9FA-4FFDFD4D1AA8}"/>
              </a:ext>
            </a:extLst>
          </p:cNvPr>
          <p:cNvSpPr/>
          <p:nvPr/>
        </p:nvSpPr>
        <p:spPr>
          <a:xfrm>
            <a:off x="5806440" y="8945880"/>
            <a:ext cx="6675120" cy="1280160"/>
          </a:xfrm>
          <a:prstGeom prst="downArrowCallout">
            <a:avLst>
              <a:gd name="adj1" fmla="val 25000"/>
              <a:gd name="adj2" fmla="val 34524"/>
              <a:gd name="adj3" fmla="val 25000"/>
              <a:gd name="adj4" fmla="val 6497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/>
              <a:t>Include your Project Narrative Here</a:t>
            </a:r>
          </a:p>
        </p:txBody>
      </p:sp>
      <p:pic>
        <p:nvPicPr>
          <p:cNvPr id="5" name="Picture 4" descr="A yellow and orange squares&#10;&#10;AI-generated content may be incorrect.">
            <a:extLst>
              <a:ext uri="{FF2B5EF4-FFF2-40B4-BE49-F238E27FC236}">
                <a16:creationId xmlns:a16="http://schemas.microsoft.com/office/drawing/2014/main" id="{F12FB726-ABEE-5F6D-9CB6-B3A4CF3442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439"/>
          <a:stretch>
            <a:fillRect/>
          </a:stretch>
        </p:blipFill>
        <p:spPr>
          <a:xfrm>
            <a:off x="1901597" y="60960"/>
            <a:ext cx="14484805" cy="378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2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E04A4080-F1D2-90AC-9415-8A7F27D04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383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C1CE22C2-BBE1-C4F0-CB41-0D6F1EBE0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80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0EED1193-FCC3-3A55-D13E-E6B524252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72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C2A416F2-8807-3C3B-E515-11B587E98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5626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7A33A250-1B35-38E4-51A6-5F08D5D6A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87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762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ttestatio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7430</TotalTime>
  <Words>199</Words>
  <Application>Microsoft Office PowerPoint</Application>
  <PresentationFormat>Custom</PresentationFormat>
  <Paragraphs>21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Custom Design</vt:lpstr>
      <vt:lpstr>Office 2013 - 2022 Theme</vt:lpstr>
      <vt:lpstr>Attestation</vt:lpstr>
      <vt:lpstr>PowerPoint Presentation</vt:lpstr>
      <vt:lpstr>Project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Bob Bridges</dc:creator>
  <cp:lastModifiedBy>Bob Bridges</cp:lastModifiedBy>
  <cp:revision>35</cp:revision>
  <dcterms:modified xsi:type="dcterms:W3CDTF">2025-12-20T20:57:09Z</dcterms:modified>
</cp:coreProperties>
</file>